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7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2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83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91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0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519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4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207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3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9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2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6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1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9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14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4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mbria" panose="02040503050406030204" pitchFamily="18" charset="0"/>
                <a:ea typeface="Cambria" panose="02040503050406030204" pitchFamily="18" charset="0"/>
              </a:rPr>
              <a:t>KULINARIA W LITERATURZE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536" y="2557463"/>
            <a:ext cx="497292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1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PIECZONE KARTOFLE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</a:rPr>
              <a:t>J</a:t>
            </a:r>
            <a:r>
              <a:rPr lang="pl-P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ulian </a:t>
            </a: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</a:rPr>
              <a:t>Tuwim </a:t>
            </a:r>
            <a:r>
              <a:rPr lang="pl-PL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- wiersz „Kartofle”:  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nigdy tak kartofel podany do stołu </a:t>
            </a:r>
            <a:r>
              <a:rPr lang="pl-P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nie 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nęcił jak ten </a:t>
            </a:r>
            <a:r>
              <a:rPr lang="pl-PL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właśnie…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49066"/>
            <a:ext cx="4718050" cy="31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8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rgbClr val="FF0000"/>
                </a:solidFill>
              </a:rPr>
              <a:t>Kartofle z ogniska…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I nigdy tak kartofel podany do stołu</a:t>
            </a:r>
            <a:b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Nie nęcił, jak ten właśnie, z </a:t>
            </a:r>
            <a:r>
              <a:rPr lang="pl-PL" i="1" dirty="0" err="1">
                <a:latin typeface="Cambria" panose="02040503050406030204" pitchFamily="18" charset="0"/>
                <a:ea typeface="Cambria" panose="02040503050406030204" pitchFamily="18" charset="0"/>
              </a:rPr>
              <a:t>przyswędem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 i węglem,</a:t>
            </a:r>
            <a:b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Łapczywie wytrącony patykiem-pocięglem</a:t>
            </a:r>
            <a:b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Z siwej, gorącej mąki leśnego popiołu.</a:t>
            </a:r>
            <a:b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Z dłoni go w dłoń przerzucać! dmuchać, bo gorący!</a:t>
            </a:r>
            <a:b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Parzy obłuskiwaną spieczoną łupiną!</a:t>
            </a:r>
            <a:b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Tknąć w sól z papierka! wchłonąć w usta chuchające,</a:t>
            </a:r>
            <a:b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Żeby się na skaczącym języku rozpłynął!</a:t>
            </a:r>
            <a:b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60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23580"/>
          </a:xfrm>
        </p:spPr>
        <p:txBody>
          <a:bodyPr/>
          <a:lstStyle/>
          <a:p>
            <a:r>
              <a:rPr lang="pl-PL" b="1" dirty="0" smtClean="0"/>
              <a:t>POTRAWY MIĘSNE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O tym, co i jak wtedy jadano, traktuje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Opis obyczajów za panowania Augusta III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, którego autorem jest ksiądz </a:t>
            </a: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</a:rPr>
              <a:t>Jędrzej Kitowicz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, XVIII‑wieczny historyk i pamiętnikarz.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6752" y="2555289"/>
            <a:ext cx="4883023" cy="321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5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B</a:t>
            </a:r>
            <a:r>
              <a:rPr lang="pl-PL" sz="3200" dirty="0" smtClean="0"/>
              <a:t>ohaterowie </a:t>
            </a:r>
            <a:r>
              <a:rPr lang="pl-PL" sz="3200" dirty="0"/>
              <a:t>opisu na pewno nie jedli tylko oczami – podane potrawy trafiały do brzuchów…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kucharze 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przedni dla pokazania swojej doskonałości wyjmowali sztucznie z kapłona lub z kaczki mięso z kościami, </a:t>
            </a:r>
            <a:r>
              <a:rPr lang="pl-PL" i="1" dirty="0" err="1">
                <a:latin typeface="Cambria" panose="02040503050406030204" pitchFamily="18" charset="0"/>
                <a:ea typeface="Cambria" panose="02040503050406030204" pitchFamily="18" charset="0"/>
              </a:rPr>
              <a:t>samę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 skórę w całości </a:t>
            </a:r>
            <a:r>
              <a:rPr lang="pl-PL" i="1" dirty="0" err="1">
                <a:latin typeface="Cambria" panose="02040503050406030204" pitchFamily="18" charset="0"/>
                <a:ea typeface="Cambria" panose="02040503050406030204" pitchFamily="18" charset="0"/>
              </a:rPr>
              <a:t>zostawując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, to mięso posiekawszy z rozmaitymi przyprawami kładli </a:t>
            </a:r>
            <a:r>
              <a:rPr lang="pl-PL" i="1" dirty="0" err="1">
                <a:latin typeface="Cambria" panose="02040503050406030204" pitchFamily="18" charset="0"/>
                <a:ea typeface="Cambria" panose="02040503050406030204" pitchFamily="18" charset="0"/>
              </a:rPr>
              <a:t>nazad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 w skórę zdjętą, a powykrzywiawszy dziwacznie nogi, skrzydła, łby, robili figury do stworzenia boskiego niepodobne; i to były potrawy najmodniejsze i najgustowniejsze.</a:t>
            </a:r>
          </a:p>
        </p:txBody>
      </p:sp>
    </p:spTree>
    <p:extLst>
      <p:ext uri="{BB962C8B-B14F-4D97-AF65-F5344CB8AC3E}">
        <p14:creationId xmlns:p14="http://schemas.microsoft.com/office/powerpoint/2010/main" val="3168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18481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ĆWIKŁA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sz="half" idx="1"/>
          </p:nvPr>
        </p:nvSpPr>
        <p:spPr>
          <a:xfrm>
            <a:off x="1034041" y="2560320"/>
            <a:ext cx="5264209" cy="3310128"/>
          </a:xfrm>
        </p:spPr>
        <p:txBody>
          <a:bodyPr/>
          <a:lstStyle/>
          <a:p>
            <a:pPr algn="just"/>
            <a:r>
              <a:rPr lang="pl-PL" sz="28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Pierwsze wzmianki </a:t>
            </a:r>
            <a:r>
              <a:rPr lang="pl-PL" sz="28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 polskiej </a:t>
            </a:r>
            <a:r>
              <a:rPr lang="pl-PL" sz="28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literaturze na temat ćwikły odnajdujemy już u </a:t>
            </a:r>
            <a:r>
              <a:rPr lang="pl-PL" sz="2800" b="1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Mikołaja Reja</a:t>
            </a:r>
            <a:r>
              <a:rPr lang="pl-PL" sz="28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 słynnym </a:t>
            </a:r>
            <a:r>
              <a:rPr lang="pl-PL" sz="28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„Żywocie </a:t>
            </a:r>
            <a:r>
              <a:rPr lang="pl-PL" sz="280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człowieka poczciwego’’ z 1567 </a:t>
            </a:r>
            <a:r>
              <a:rPr lang="pl-PL" sz="2800" dirty="0" smtClean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roku.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3546" y="2560638"/>
            <a:ext cx="3974408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3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81748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C00000"/>
                </a:solidFill>
              </a:rPr>
              <a:t>Ćwikła - </a:t>
            </a:r>
            <a:r>
              <a:rPr lang="pl-PL" sz="3600" b="1" dirty="0" smtClean="0">
                <a:solidFill>
                  <a:srgbClr val="C00000"/>
                </a:solidFill>
              </a:rPr>
              <a:t>według </a:t>
            </a:r>
            <a:r>
              <a:rPr lang="pl-PL" sz="3600" b="1" dirty="0">
                <a:solidFill>
                  <a:srgbClr val="C00000"/>
                </a:solidFill>
              </a:rPr>
              <a:t>Mikołaja </a:t>
            </a:r>
            <a:r>
              <a:rPr lang="pl-PL" sz="3600" b="1" dirty="0" smtClean="0">
                <a:solidFill>
                  <a:srgbClr val="C00000"/>
                </a:solidFill>
              </a:rPr>
              <a:t>Reja 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1563881"/>
            <a:ext cx="9601196" cy="4311987"/>
          </a:xfrm>
        </p:spPr>
        <p:txBody>
          <a:bodyPr>
            <a:normAutofit/>
          </a:bodyPr>
          <a:lstStyle/>
          <a:p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Nuż też </a:t>
            </a:r>
            <a:r>
              <a:rPr lang="pl-PL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ćwikiełki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 w piec namotawszy, a dobrze </a:t>
            </a:r>
            <a:r>
              <a:rPr lang="pl-PL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przypiekszy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, nadobnie ochędożyć, w talerzyki nakrajać, także w faseczkę ułożyć, chrzanikiem, co </a:t>
            </a:r>
            <a:r>
              <a:rPr lang="pl-PL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nadrobniej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ukrążawszy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, przetrząsać, bo będzie długo trwała, także koprem włoskim, troszkę </a:t>
            </a:r>
            <a:r>
              <a:rPr lang="pl-PL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przetłukszy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, przetrząsać, a octem pokrapiać, a solą też trochę </a:t>
            </a:r>
            <a:r>
              <a:rPr lang="pl-PL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przesalać; tedy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to jest tak osobny przysmak ani twoje </a:t>
            </a:r>
            <a:r>
              <a:rPr lang="pl-PL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limunije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, bo i rosołek </a:t>
            </a:r>
            <a:r>
              <a:rPr lang="pl-PL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barzo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 smaczny, i sama pani ćwikła, bo już będzie i </a:t>
            </a:r>
            <a:r>
              <a:rPr lang="pl-PL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barzo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 smaczna, i </a:t>
            </a:r>
            <a:r>
              <a:rPr lang="pl-PL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barzo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 nadobnie </a:t>
            </a:r>
            <a:r>
              <a:rPr lang="pl-PL" sz="2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pachnęła…</a:t>
            </a:r>
            <a:endParaRPr lang="pl-PL" sz="28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79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CHŁODNIK LITEWSKI</a:t>
            </a:r>
            <a:endParaRPr lang="pl-PL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>
          <a:xfrm>
            <a:off x="1110953" y="2560320"/>
            <a:ext cx="4905799" cy="3310128"/>
          </a:xfrm>
        </p:spPr>
        <p:txBody>
          <a:bodyPr>
            <a:normAutofit/>
          </a:bodyPr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Pierwsze wzmianki o tej zupie możemy </a:t>
            </a:r>
            <a:r>
              <a:rPr lang="pl-PL" dirty="0" smtClean="0">
                <a:latin typeface="Cambria" panose="02040503050406030204" pitchFamily="18" charset="0"/>
                <a:ea typeface="Cambria" panose="02040503050406030204" pitchFamily="18" charset="0"/>
              </a:rPr>
              <a:t>odnaleźć w „Panu Tadeuszu” </a:t>
            </a:r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A. Mickiewicza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, gdzie kilkakrotnie zupa ta gościła na biesiadnym </a:t>
            </a:r>
            <a:r>
              <a:rPr lang="pl-PL" dirty="0" smtClean="0">
                <a:latin typeface="Cambria" panose="02040503050406030204" pitchFamily="18" charset="0"/>
                <a:ea typeface="Cambria" panose="02040503050406030204" pitchFamily="18" charset="0"/>
              </a:rPr>
              <a:t>stole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682240"/>
            <a:ext cx="4718050" cy="30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5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Chołodziec litewski</a:t>
            </a:r>
            <a:endParaRPr lang="pl-P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0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Podano w kolei wódkę, zaczem wszyscy siedli i chołodziec litewski milczkiem żwawo </a:t>
            </a:r>
            <a:r>
              <a:rPr lang="pl-PL" sz="40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jedli</a:t>
            </a:r>
            <a:r>
              <a:rPr lang="pl-PL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4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/>
          <a:lstStyle/>
          <a:p>
            <a:r>
              <a:rPr lang="pl-PL" b="1" dirty="0" smtClean="0"/>
              <a:t>BIGOS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 "Panu Tadeuszu" </a:t>
            </a:r>
            <a:r>
              <a:rPr lang="pl-PL" sz="2800" b="1" dirty="0">
                <a:latin typeface="Cambria" panose="02040503050406030204" pitchFamily="18" charset="0"/>
                <a:ea typeface="Cambria" panose="02040503050406030204" pitchFamily="18" charset="0"/>
              </a:rPr>
              <a:t>Adama Mickiewicza</a:t>
            </a:r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 znajduje się najsłynniejszy opis bigosu.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4125" y="2560638"/>
            <a:ext cx="4413249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8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3302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Bigos według Adama Mickiewicza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1" y="1880074"/>
            <a:ext cx="9601196" cy="4272897"/>
          </a:xfrm>
        </p:spPr>
        <p:txBody>
          <a:bodyPr>
            <a:noAutofit/>
          </a:bodyPr>
          <a:lstStyle/>
          <a:p>
            <a:pPr algn="ctr"/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Jest bigos, bo się z jarzyn dobrych sztucznie składa.</a:t>
            </a:r>
          </a:p>
          <a:p>
            <a:pPr marL="0" indent="0" algn="ctr">
              <a:buNone/>
            </a:pP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Bierze się doń siekana, kwaszona </a:t>
            </a:r>
            <a:r>
              <a:rPr lang="pl-PL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kapusta,</a:t>
            </a:r>
          </a:p>
          <a:p>
            <a:pPr marL="0" indent="0" algn="ctr">
              <a:buNone/>
            </a:pPr>
            <a:r>
              <a:rPr lang="pl-PL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Która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, wedle przysłowia, sama idzie w usta;</a:t>
            </a:r>
          </a:p>
          <a:p>
            <a:pPr marL="0" indent="0" algn="ctr">
              <a:buNone/>
            </a:pP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Zamknięta w kotle, łonem </a:t>
            </a:r>
            <a:r>
              <a:rPr lang="pl-PL" i="1" dirty="0" err="1">
                <a:latin typeface="Cambria" panose="02040503050406030204" pitchFamily="18" charset="0"/>
                <a:ea typeface="Cambria" panose="02040503050406030204" pitchFamily="18" charset="0"/>
              </a:rPr>
              <a:t>wilgotnem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 okrywa</a:t>
            </a:r>
          </a:p>
          <a:p>
            <a:pPr marL="0" indent="0" algn="ctr">
              <a:buNone/>
            </a:pP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Wyszukanego cząstki najlepsze mięsiwa;</a:t>
            </a:r>
          </a:p>
          <a:p>
            <a:pPr marL="0" indent="0" algn="ctr">
              <a:buNone/>
            </a:pP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I praży się, aż ogień wszystkie z niej wyciśnie</a:t>
            </a:r>
          </a:p>
          <a:p>
            <a:pPr marL="0" indent="0" algn="ctr">
              <a:buNone/>
            </a:pP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Soki żywne, aż z brzegów naczynia war </a:t>
            </a:r>
            <a:r>
              <a:rPr lang="pl-PL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pryśnie,</a:t>
            </a:r>
          </a:p>
          <a:p>
            <a:pPr marL="0" indent="0" algn="ctr">
              <a:buNone/>
            </a:pPr>
            <a:r>
              <a:rPr lang="pl-PL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powietrze dokoła zionie aromatem</a:t>
            </a:r>
          </a:p>
        </p:txBody>
      </p:sp>
    </p:spTree>
    <p:extLst>
      <p:ext uri="{BB962C8B-B14F-4D97-AF65-F5344CB8AC3E}">
        <p14:creationId xmlns:p14="http://schemas.microsoft.com/office/powerpoint/2010/main" val="224051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KASZA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36592" y="2560320"/>
            <a:ext cx="5016380" cy="3310128"/>
          </a:xfrm>
        </p:spPr>
        <p:txBody>
          <a:bodyPr/>
          <a:lstStyle/>
          <a:p>
            <a:pPr algn="just"/>
            <a:r>
              <a:rPr lang="pl-PL" dirty="0" smtClean="0">
                <a:latin typeface="Cambria" panose="02040503050406030204" pitchFamily="18" charset="0"/>
                <a:ea typeface="Cambria" panose="02040503050406030204" pitchFamily="18" charset="0"/>
              </a:rPr>
              <a:t>Fragment 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“Lalki” </a:t>
            </a:r>
            <a:r>
              <a:rPr lang="pl-PL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B. Prusa </a:t>
            </a:r>
            <a:r>
              <a:rPr lang="pl-PL" dirty="0" smtClean="0">
                <a:latin typeface="Cambria" panose="02040503050406030204" pitchFamily="18" charset="0"/>
                <a:ea typeface="Cambria" panose="02040503050406030204" pitchFamily="18" charset="0"/>
              </a:rPr>
              <a:t>– Wokulski  opisuje 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Izabeli wykwintne przyjęcie. Co prawda opis </a:t>
            </a:r>
            <a:r>
              <a:rPr lang="pl-PL" dirty="0" smtClean="0">
                <a:latin typeface="Cambria" panose="02040503050406030204" pitchFamily="18" charset="0"/>
                <a:ea typeface="Cambria" panose="02040503050406030204" pitchFamily="18" charset="0"/>
              </a:rPr>
              <a:t>z pewnością 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nie dotyczy drobnej kaszy krakowskiej, ale i tak jest smakowity i pokazuje powrót kasz na stoły wyższych warstw społecznych.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4600" y="2689357"/>
            <a:ext cx="4575175" cy="30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Kasza tatarczana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i="1" dirty="0" err="1">
                <a:latin typeface="Cambria" panose="02040503050406030204" pitchFamily="18" charset="0"/>
                <a:ea typeface="Cambria" panose="02040503050406030204" pitchFamily="18" charset="0"/>
              </a:rPr>
              <a:t>Kolacya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, rozumie się, jak zwykle: ostrygi, homary, ryby, zwierzyna, ale na zakończenie, dla amatorów, wie pani co?... Kasza!...</a:t>
            </a:r>
          </a:p>
          <a:p>
            <a:endParaRPr lang="pl-PL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– Prawdziwa kasza... jakaż to?...</a:t>
            </a:r>
          </a:p>
          <a:p>
            <a:endParaRPr lang="pl-PL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– Tatarczana... Coś cudownego, coś bajecznego!... Każde ziarnko wygląda tak, jakby oddzielnie gotowane... Formalnie zajadamy się nią: ja, </a:t>
            </a:r>
            <a:r>
              <a:rPr lang="pl-PL" i="1" dirty="0" err="1">
                <a:latin typeface="Cambria" panose="02040503050406030204" pitchFamily="18" charset="0"/>
                <a:ea typeface="Cambria" panose="02040503050406030204" pitchFamily="18" charset="0"/>
              </a:rPr>
              <a:t>książe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 Kiełbik, hrabia Śledziński... Coś przechodzącego wszelkie pojęcie... Podaje się zwyczajnie, na srebrnych półmiskach...</a:t>
            </a:r>
          </a:p>
        </p:txBody>
      </p:sp>
    </p:spTree>
    <p:extLst>
      <p:ext uri="{BB962C8B-B14F-4D97-AF65-F5344CB8AC3E}">
        <p14:creationId xmlns:p14="http://schemas.microsoft.com/office/powerpoint/2010/main" val="4165363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</TotalTime>
  <Words>499</Words>
  <Application>Microsoft Office PowerPoint</Application>
  <PresentationFormat>Panoramiczny</PresentationFormat>
  <Paragraphs>37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Cambria</vt:lpstr>
      <vt:lpstr>Garamond</vt:lpstr>
      <vt:lpstr>Organiczny</vt:lpstr>
      <vt:lpstr>KULINARIA W LITERATURZE</vt:lpstr>
      <vt:lpstr>ĆWIKŁA</vt:lpstr>
      <vt:lpstr>Ćwikła - według Mikołaja Reja  </vt:lpstr>
      <vt:lpstr>CHŁODNIK LITEWSKI</vt:lpstr>
      <vt:lpstr>Chołodziec litewski</vt:lpstr>
      <vt:lpstr>BIGOS</vt:lpstr>
      <vt:lpstr>Bigos według Adama Mickiewicza</vt:lpstr>
      <vt:lpstr>KASZA</vt:lpstr>
      <vt:lpstr>Kasza tatarczana</vt:lpstr>
      <vt:lpstr>PIECZONE KARTOFLE</vt:lpstr>
      <vt:lpstr>Kartofle z ogniska…</vt:lpstr>
      <vt:lpstr>POTRAWY MIĘSNE</vt:lpstr>
      <vt:lpstr>Bohaterowie opisu na pewno nie jedli tylko oczami – podane potrawy trafiały do brzuchów…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KULINARIA W LITERATURZE</dc:title>
  <dc:creator>hp</dc:creator>
  <cp:lastModifiedBy>hp</cp:lastModifiedBy>
  <cp:revision>13</cp:revision>
  <dcterms:created xsi:type="dcterms:W3CDTF">2023-09-22T19:30:44Z</dcterms:created>
  <dcterms:modified xsi:type="dcterms:W3CDTF">2023-09-25T17:26:56Z</dcterms:modified>
</cp:coreProperties>
</file>